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0"/>
  </p:notesMasterIdLst>
  <p:sldIdLst>
    <p:sldId id="259" r:id="rId2"/>
    <p:sldId id="258" r:id="rId3"/>
    <p:sldId id="257" r:id="rId4"/>
    <p:sldId id="279" r:id="rId5"/>
    <p:sldId id="261" r:id="rId6"/>
    <p:sldId id="262" r:id="rId7"/>
    <p:sldId id="263" r:id="rId8"/>
    <p:sldId id="278" r:id="rId9"/>
  </p:sldIdLst>
  <p:sldSz cx="9144000" cy="5143500" type="screen16x9"/>
  <p:notesSz cx="6858000" cy="9144000"/>
  <p:embeddedFontLst>
    <p:embeddedFont>
      <p:font typeface="Raleway Thin" panose="020B0604020202020204" charset="0"/>
      <p:regular r:id="rId11"/>
      <p:bold r:id="rId12"/>
      <p:italic r:id="rId13"/>
      <p:boldItalic r:id="rId14"/>
    </p:embeddedFont>
    <p:embeddedFont>
      <p:font typeface="Barlow Light"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Barlow"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0"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5662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4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80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85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26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95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79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0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28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utorialspoint.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javatpoint.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5" name="Google Shape;405;p15"/>
          <p:cNvSpPr txBox="1">
            <a:spLocks noGrp="1"/>
          </p:cNvSpPr>
          <p:nvPr>
            <p:ph type="ctrTitle"/>
          </p:nvPr>
        </p:nvSpPr>
        <p:spPr>
          <a:xfrm>
            <a:off x="1020492" y="2220106"/>
            <a:ext cx="4676700" cy="6762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Course Outline</a:t>
            </a:r>
            <a:endParaRPr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sp>
        <p:nvSpPr>
          <p:cNvPr id="406" name="Google Shape;406;p15"/>
          <p:cNvSpPr txBox="1">
            <a:spLocks noGrp="1"/>
          </p:cNvSpPr>
          <p:nvPr>
            <p:ph type="subTitle" idx="1"/>
          </p:nvPr>
        </p:nvSpPr>
        <p:spPr>
          <a:xfrm>
            <a:off x="1690626" y="2900041"/>
            <a:ext cx="4676700" cy="38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Let’s start with the first set of slides</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40694030"/>
              </p:ext>
            </p:extLst>
          </p:nvPr>
        </p:nvGraphicFramePr>
        <p:xfrm>
          <a:off x="72428" y="3811509"/>
          <a:ext cx="5685576" cy="457200"/>
        </p:xfrm>
        <a:graphic>
          <a:graphicData uri="http://schemas.openxmlformats.org/drawingml/2006/table">
            <a:tbl>
              <a:tblPr/>
              <a:tblGrid>
                <a:gridCol w="5685576"/>
              </a:tblGrid>
              <a:tr h="244443">
                <a:tc>
                  <a:txBody>
                    <a:bodyPr/>
                    <a:lstStyle/>
                    <a:p>
                      <a:r>
                        <a:rPr lang="en-US" sz="1200" dirty="0" smtClean="0">
                          <a:solidFill>
                            <a:schemeClr val="tx1"/>
                          </a:solidFill>
                          <a:latin typeface="Times New Roman" pitchFamily="18" charset="0"/>
                          <a:cs typeface="Times New Roman" pitchFamily="18" charset="0"/>
                        </a:rPr>
                        <a:t>Module</a:t>
                      </a:r>
                      <a:r>
                        <a:rPr lang="en-US" sz="1200" baseline="0" dirty="0" smtClean="0">
                          <a:solidFill>
                            <a:schemeClr val="tx1"/>
                          </a:solidFill>
                          <a:latin typeface="Times New Roman" pitchFamily="18" charset="0"/>
                          <a:cs typeface="Times New Roman" pitchFamily="18" charset="0"/>
                        </a:rPr>
                        <a:t> </a:t>
                      </a:r>
                      <a:r>
                        <a:rPr lang="en-US" sz="1200" baseline="0" dirty="0" smtClean="0">
                          <a:solidFill>
                            <a:schemeClr val="tx1"/>
                          </a:solidFill>
                          <a:latin typeface="Times New Roman" pitchFamily="18" charset="0"/>
                          <a:cs typeface="Times New Roman" pitchFamily="18" charset="0"/>
                        </a:rPr>
                        <a:t>Name :BASIC APPLICATION COMPUTER</a:t>
                      </a:r>
                    </a:p>
                    <a:p>
                      <a:r>
                        <a:rPr lang="en-US" sz="1200" baseline="0" dirty="0" smtClean="0">
                          <a:solidFill>
                            <a:schemeClr val="tx1"/>
                          </a:solidFill>
                          <a:latin typeface="Times New Roman" pitchFamily="18" charset="0"/>
                          <a:cs typeface="Times New Roman" pitchFamily="18" charset="0"/>
                        </a:rPr>
                        <a:t>Module code: GST 04103</a:t>
                      </a:r>
                      <a:endParaRPr lang="en-US" sz="1200" dirty="0">
                        <a:solidFill>
                          <a:schemeClr val="tx1"/>
                        </a:solidFill>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802" y="4354548"/>
            <a:ext cx="762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wheel(1)">
                                      <p:cBhvr>
                                        <p:cTn id="7" dur="20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6">
                                            <p:txEl>
                                              <p:pRg st="0" end="0"/>
                                            </p:txEl>
                                          </p:spTgt>
                                        </p:tgtEl>
                                        <p:attrNameLst>
                                          <p:attrName>style.visibility</p:attrName>
                                        </p:attrNameLst>
                                      </p:cBhvr>
                                      <p:to>
                                        <p:strVal val="visible"/>
                                      </p:to>
                                    </p:set>
                                    <p:animEffect transition="in" filter="wipe(down)">
                                      <p:cBhvr>
                                        <p:cTn id="12" dur="500"/>
                                        <p:tgtEl>
                                          <p:spTgt spid="4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08"/>
                                        </p:tgtEl>
                                        <p:attrNameLst>
                                          <p:attrName>style.visibility</p:attrName>
                                        </p:attrNameLst>
                                      </p:cBhvr>
                                      <p:to>
                                        <p:strVal val="visible"/>
                                      </p:to>
                                    </p:set>
                                    <p:anim calcmode="lin" valueType="num">
                                      <p:cBhvr>
                                        <p:cTn id="24" dur="1000" fill="hold"/>
                                        <p:tgtEl>
                                          <p:spTgt spid="408"/>
                                        </p:tgtEl>
                                        <p:attrNameLst>
                                          <p:attrName>ppt_w</p:attrName>
                                        </p:attrNameLst>
                                      </p:cBhvr>
                                      <p:tavLst>
                                        <p:tav tm="0">
                                          <p:val>
                                            <p:fltVal val="0"/>
                                          </p:val>
                                        </p:tav>
                                        <p:tav tm="100000">
                                          <p:val>
                                            <p:strVal val="#ppt_w"/>
                                          </p:val>
                                        </p:tav>
                                      </p:tavLst>
                                    </p:anim>
                                    <p:anim calcmode="lin" valueType="num">
                                      <p:cBhvr>
                                        <p:cTn id="25" dur="1000" fill="hold"/>
                                        <p:tgtEl>
                                          <p:spTgt spid="408"/>
                                        </p:tgtEl>
                                        <p:attrNameLst>
                                          <p:attrName>ppt_h</p:attrName>
                                        </p:attrNameLst>
                                      </p:cBhvr>
                                      <p:tavLst>
                                        <p:tav tm="0">
                                          <p:val>
                                            <p:fltVal val="0"/>
                                          </p:val>
                                        </p:tav>
                                        <p:tav tm="100000">
                                          <p:val>
                                            <p:strVal val="#ppt_h"/>
                                          </p:val>
                                        </p:tav>
                                      </p:tavLst>
                                    </p:anim>
                                    <p:anim calcmode="lin" valueType="num">
                                      <p:cBhvr>
                                        <p:cTn id="26" dur="1000" fill="hold"/>
                                        <p:tgtEl>
                                          <p:spTgt spid="408"/>
                                        </p:tgtEl>
                                        <p:attrNameLst>
                                          <p:attrName>style.rotation</p:attrName>
                                        </p:attrNameLst>
                                      </p:cBhvr>
                                      <p:tavLst>
                                        <p:tav tm="0">
                                          <p:val>
                                            <p:fltVal val="90"/>
                                          </p:val>
                                        </p:tav>
                                        <p:tav tm="100000">
                                          <p:val>
                                            <p:fltVal val="0"/>
                                          </p:val>
                                        </p:tav>
                                      </p:tavLst>
                                    </p:anim>
                                    <p:animEffect transition="in" filter="fade">
                                      <p:cBhvr>
                                        <p:cTn id="27" dur="1000"/>
                                        <p:tgtEl>
                                          <p:spTgt spid="40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down)">
                                      <p:cBhvr>
                                        <p:cTn id="32" dur="580">
                                          <p:stCondLst>
                                            <p:cond delay="0"/>
                                          </p:stCondLst>
                                        </p:cTn>
                                        <p:tgtEl>
                                          <p:spTgt spid="2050"/>
                                        </p:tgtEl>
                                      </p:cBhvr>
                                    </p:animEffect>
                                    <p:anim calcmode="lin" valueType="num">
                                      <p:cBhvr>
                                        <p:cTn id="3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0"/>
                                        </p:tgtEl>
                                      </p:cBhvr>
                                      <p:to x="100000" y="60000"/>
                                    </p:animScale>
                                    <p:animScale>
                                      <p:cBhvr>
                                        <p:cTn id="39" dur="166" decel="50000">
                                          <p:stCondLst>
                                            <p:cond delay="676"/>
                                          </p:stCondLst>
                                        </p:cTn>
                                        <p:tgtEl>
                                          <p:spTgt spid="2050"/>
                                        </p:tgtEl>
                                      </p:cBhvr>
                                      <p:to x="100000" y="100000"/>
                                    </p:animScale>
                                    <p:animScale>
                                      <p:cBhvr>
                                        <p:cTn id="40" dur="26">
                                          <p:stCondLst>
                                            <p:cond delay="1312"/>
                                          </p:stCondLst>
                                        </p:cTn>
                                        <p:tgtEl>
                                          <p:spTgt spid="2050"/>
                                        </p:tgtEl>
                                      </p:cBhvr>
                                      <p:to x="100000" y="80000"/>
                                    </p:animScale>
                                    <p:animScale>
                                      <p:cBhvr>
                                        <p:cTn id="41" dur="166" decel="50000">
                                          <p:stCondLst>
                                            <p:cond delay="1338"/>
                                          </p:stCondLst>
                                        </p:cTn>
                                        <p:tgtEl>
                                          <p:spTgt spid="2050"/>
                                        </p:tgtEl>
                                      </p:cBhvr>
                                      <p:to x="100000" y="100000"/>
                                    </p:animScale>
                                    <p:animScale>
                                      <p:cBhvr>
                                        <p:cTn id="42" dur="26">
                                          <p:stCondLst>
                                            <p:cond delay="1642"/>
                                          </p:stCondLst>
                                        </p:cTn>
                                        <p:tgtEl>
                                          <p:spTgt spid="2050"/>
                                        </p:tgtEl>
                                      </p:cBhvr>
                                      <p:to x="100000" y="90000"/>
                                    </p:animScale>
                                    <p:animScale>
                                      <p:cBhvr>
                                        <p:cTn id="43" dur="166" decel="50000">
                                          <p:stCondLst>
                                            <p:cond delay="1668"/>
                                          </p:stCondLst>
                                        </p:cTn>
                                        <p:tgtEl>
                                          <p:spTgt spid="2050"/>
                                        </p:tgtEl>
                                      </p:cBhvr>
                                      <p:to x="100000" y="100000"/>
                                    </p:animScale>
                                    <p:animScale>
                                      <p:cBhvr>
                                        <p:cTn id="44" dur="26">
                                          <p:stCondLst>
                                            <p:cond delay="1808"/>
                                          </p:stCondLst>
                                        </p:cTn>
                                        <p:tgtEl>
                                          <p:spTgt spid="2050"/>
                                        </p:tgtEl>
                                      </p:cBhvr>
                                      <p:to x="100000" y="95000"/>
                                    </p:animScale>
                                    <p:animScale>
                                      <p:cBhvr>
                                        <p:cTn id="4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rot="1045419">
            <a:off x="403352" y="957002"/>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p>
            <a:pPr lvl="0" algn="ctr"/>
            <a:r>
              <a:rPr lang="en" sz="2000" dirty="0" smtClean="0">
                <a:latin typeface="Times New Roman" pitchFamily="18" charset="0"/>
                <a:cs typeface="Times New Roman" pitchFamily="18" charset="0"/>
              </a:rPr>
              <a:t>MODULE </a:t>
            </a:r>
            <a:r>
              <a:rPr lang="en" sz="2000" dirty="0">
                <a:latin typeface="Times New Roman" pitchFamily="18" charset="0"/>
                <a:cs typeface="Times New Roman" pitchFamily="18" charset="0"/>
              </a:rPr>
              <a:t>OBJECTIVE</a:t>
            </a:r>
            <a:endParaRPr sz="2000" dirty="0">
              <a:latin typeface="Times New Roman" pitchFamily="18" charset="0"/>
              <a:cs typeface="Times New Roman" pitchFamily="18" charset="0"/>
            </a:endParaRPr>
          </a:p>
        </p:txBody>
      </p:sp>
      <p:sp>
        <p:nvSpPr>
          <p:cNvPr id="4" name="Text Placeholder 3"/>
          <p:cNvSpPr>
            <a:spLocks noGrp="1"/>
          </p:cNvSpPr>
          <p:nvPr>
            <p:ph type="body" idx="1"/>
          </p:nvPr>
        </p:nvSpPr>
        <p:spPr>
          <a:xfrm>
            <a:off x="457200" y="1995750"/>
            <a:ext cx="2895600" cy="2679000"/>
          </a:xfrm>
        </p:spPr>
        <p:txBody>
          <a:bodyPr/>
          <a:lstStyle/>
          <a:p>
            <a:r>
              <a:rPr lang="en-US" sz="1400" dirty="0" smtClean="0"/>
              <a:t>To understand the  meaning of computer ,how its works and its component. A student will be able to switch on the computer and to use different component of the computer</a:t>
            </a:r>
            <a:endParaRPr lang="en-US" sz="1400" dirty="0" smtClean="0"/>
          </a:p>
          <a:p>
            <a:r>
              <a:rPr lang="en-US" sz="1400" dirty="0" smtClean="0"/>
              <a:t>To understand what is virus and how those viruses affect the computer and this will hel</a:t>
            </a:r>
            <a:r>
              <a:rPr lang="en-US" sz="1400" dirty="0" smtClean="0"/>
              <a:t>p a student to be able to prevent the computer from being attacked</a:t>
            </a:r>
            <a:endParaRPr lang="en-US" sz="1400" dirty="0" smtClean="0"/>
          </a:p>
          <a:p>
            <a:pPr marL="127000" indent="0">
              <a:buNone/>
            </a:pPr>
            <a:endParaRPr lang="en-US" dirty="0"/>
          </a:p>
        </p:txBody>
      </p:sp>
      <p:sp>
        <p:nvSpPr>
          <p:cNvPr id="5" name="Text Placeholder 4"/>
          <p:cNvSpPr>
            <a:spLocks noGrp="1"/>
          </p:cNvSpPr>
          <p:nvPr>
            <p:ph type="body" idx="2"/>
          </p:nvPr>
        </p:nvSpPr>
        <p:spPr>
          <a:xfrm>
            <a:off x="3290250" y="1995750"/>
            <a:ext cx="2958150" cy="2679000"/>
          </a:xfrm>
        </p:spPr>
        <p:txBody>
          <a:bodyPr/>
          <a:lstStyle/>
          <a:p>
            <a:r>
              <a:rPr lang="en-US" sz="1400" dirty="0" smtClean="0"/>
              <a:t>Understanding on how to use different Microsoft applications such as words, excel and publisher to use in everyday activities as a journalist such as to write documents, scripts, news and others</a:t>
            </a:r>
            <a:endParaRPr lang="en-US" sz="1400" dirty="0" smtClean="0"/>
          </a:p>
          <a:p>
            <a:r>
              <a:rPr lang="en-US" sz="1400" dirty="0" smtClean="0"/>
              <a:t>To understand meaning of the internet and email and how to use them because emails enables them to communicate</a:t>
            </a:r>
            <a:endParaRPr lang="en-US" dirty="0"/>
          </a:p>
        </p:txBody>
      </p:sp>
      <p:sp>
        <p:nvSpPr>
          <p:cNvPr id="6" name="Text Placeholder 5"/>
          <p:cNvSpPr>
            <a:spLocks noGrp="1"/>
          </p:cNvSpPr>
          <p:nvPr>
            <p:ph type="body" idx="3"/>
          </p:nvPr>
        </p:nvSpPr>
        <p:spPr>
          <a:xfrm>
            <a:off x="6123300" y="1995750"/>
            <a:ext cx="2868300" cy="2679000"/>
          </a:xfrm>
        </p:spPr>
        <p:txBody>
          <a:bodyPr/>
          <a:lstStyle/>
          <a:p>
            <a:r>
              <a:rPr lang="en-US" sz="1400" dirty="0"/>
              <a:t>send files or messages while the internet enable them to search and to get different materials </a:t>
            </a:r>
            <a:endParaRPr lang="en-US" sz="1400" dirty="0" smtClean="0"/>
          </a:p>
          <a:p>
            <a:r>
              <a:rPr lang="en-US" sz="1400" dirty="0" smtClean="0"/>
              <a:t>Students will be able to know the adobe packages include Photoshop, adobe audition, adobe illustrator so as to use them in editing news,</a:t>
            </a:r>
            <a:endParaRPr lang="en-US" sz="1400" dirty="0"/>
          </a:p>
          <a:p>
            <a:endParaRPr lang="en-US" dirty="0" smtClean="0"/>
          </a:p>
          <a:p>
            <a:pPr marL="127000" indent="0">
              <a:buNone/>
            </a:pPr>
            <a:endParaRPr lang="en-US" dirty="0"/>
          </a:p>
          <a:p>
            <a:endParaRPr lang="en-US" dirty="0"/>
          </a:p>
        </p:txBody>
      </p:sp>
      <p:sp>
        <p:nvSpPr>
          <p:cNvPr id="381" name="Google Shape;381;p14"/>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circle(in)">
                                      <p:cBhvr>
                                        <p:cTn id="7" dur="2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wipe(down)">
                                      <p:cBhvr>
                                        <p:cTn id="48" dur="580">
                                          <p:stCondLst>
                                            <p:cond delay="0"/>
                                          </p:stCondLst>
                                        </p:cTn>
                                        <p:tgtEl>
                                          <p:spTgt spid="5">
                                            <p:txEl>
                                              <p:pRg st="0" end="0"/>
                                            </p:txEl>
                                          </p:spTgt>
                                        </p:tgtEl>
                                      </p:cBhvr>
                                    </p:animEffect>
                                    <p:anim calcmode="lin" valueType="num">
                                      <p:cBhvr>
                                        <p:cTn id="4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xEl>
                                              <p:pRg st="0" end="0"/>
                                            </p:txEl>
                                          </p:spTgt>
                                        </p:tgtEl>
                                      </p:cBhvr>
                                      <p:to x="100000" y="60000"/>
                                    </p:animScale>
                                    <p:animScale>
                                      <p:cBhvr>
                                        <p:cTn id="55" dur="166" decel="50000">
                                          <p:stCondLst>
                                            <p:cond delay="676"/>
                                          </p:stCondLst>
                                        </p:cTn>
                                        <p:tgtEl>
                                          <p:spTgt spid="5">
                                            <p:txEl>
                                              <p:pRg st="0" end="0"/>
                                            </p:txEl>
                                          </p:spTgt>
                                        </p:tgtEl>
                                      </p:cBhvr>
                                      <p:to x="100000" y="100000"/>
                                    </p:animScale>
                                    <p:animScale>
                                      <p:cBhvr>
                                        <p:cTn id="56" dur="26">
                                          <p:stCondLst>
                                            <p:cond delay="1312"/>
                                          </p:stCondLst>
                                        </p:cTn>
                                        <p:tgtEl>
                                          <p:spTgt spid="5">
                                            <p:txEl>
                                              <p:pRg st="0" end="0"/>
                                            </p:txEl>
                                          </p:spTgt>
                                        </p:tgtEl>
                                      </p:cBhvr>
                                      <p:to x="100000" y="80000"/>
                                    </p:animScale>
                                    <p:animScale>
                                      <p:cBhvr>
                                        <p:cTn id="57" dur="166" decel="50000">
                                          <p:stCondLst>
                                            <p:cond delay="1338"/>
                                          </p:stCondLst>
                                        </p:cTn>
                                        <p:tgtEl>
                                          <p:spTgt spid="5">
                                            <p:txEl>
                                              <p:pRg st="0" end="0"/>
                                            </p:txEl>
                                          </p:spTgt>
                                        </p:tgtEl>
                                      </p:cBhvr>
                                      <p:to x="100000" y="100000"/>
                                    </p:animScale>
                                    <p:animScale>
                                      <p:cBhvr>
                                        <p:cTn id="58" dur="26">
                                          <p:stCondLst>
                                            <p:cond delay="1642"/>
                                          </p:stCondLst>
                                        </p:cTn>
                                        <p:tgtEl>
                                          <p:spTgt spid="5">
                                            <p:txEl>
                                              <p:pRg st="0" end="0"/>
                                            </p:txEl>
                                          </p:spTgt>
                                        </p:tgtEl>
                                      </p:cBhvr>
                                      <p:to x="100000" y="90000"/>
                                    </p:animScale>
                                    <p:animScale>
                                      <p:cBhvr>
                                        <p:cTn id="59" dur="166" decel="50000">
                                          <p:stCondLst>
                                            <p:cond delay="1668"/>
                                          </p:stCondLst>
                                        </p:cTn>
                                        <p:tgtEl>
                                          <p:spTgt spid="5">
                                            <p:txEl>
                                              <p:pRg st="0" end="0"/>
                                            </p:txEl>
                                          </p:spTgt>
                                        </p:tgtEl>
                                      </p:cBhvr>
                                      <p:to x="100000" y="100000"/>
                                    </p:animScale>
                                    <p:animScale>
                                      <p:cBhvr>
                                        <p:cTn id="60" dur="26">
                                          <p:stCondLst>
                                            <p:cond delay="1808"/>
                                          </p:stCondLst>
                                        </p:cTn>
                                        <p:tgtEl>
                                          <p:spTgt spid="5">
                                            <p:txEl>
                                              <p:pRg st="0" end="0"/>
                                            </p:txEl>
                                          </p:spTgt>
                                        </p:tgtEl>
                                      </p:cBhvr>
                                      <p:to x="100000" y="95000"/>
                                    </p:animScale>
                                    <p:animScale>
                                      <p:cBhvr>
                                        <p:cTn id="61" dur="166" decel="50000">
                                          <p:stCondLst>
                                            <p:cond delay="1834"/>
                                          </p:stCondLst>
                                        </p:cTn>
                                        <p:tgtEl>
                                          <p:spTgt spid="5">
                                            <p:txEl>
                                              <p:pRg st="0" end="0"/>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wipe(down)">
                                      <p:cBhvr>
                                        <p:cTn id="66" dur="580">
                                          <p:stCondLst>
                                            <p:cond delay="0"/>
                                          </p:stCondLst>
                                        </p:cTn>
                                        <p:tgtEl>
                                          <p:spTgt spid="5">
                                            <p:txEl>
                                              <p:pRg st="1" end="1"/>
                                            </p:txEl>
                                          </p:spTgt>
                                        </p:tgtEl>
                                      </p:cBhvr>
                                    </p:animEffect>
                                    <p:anim calcmode="lin" valueType="num">
                                      <p:cBhvr>
                                        <p:cTn id="67"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
                                            <p:txEl>
                                              <p:pRg st="1" end="1"/>
                                            </p:txEl>
                                          </p:spTgt>
                                        </p:tgtEl>
                                      </p:cBhvr>
                                      <p:to x="100000" y="60000"/>
                                    </p:animScale>
                                    <p:animScale>
                                      <p:cBhvr>
                                        <p:cTn id="73" dur="166" decel="50000">
                                          <p:stCondLst>
                                            <p:cond delay="676"/>
                                          </p:stCondLst>
                                        </p:cTn>
                                        <p:tgtEl>
                                          <p:spTgt spid="5">
                                            <p:txEl>
                                              <p:pRg st="1" end="1"/>
                                            </p:txEl>
                                          </p:spTgt>
                                        </p:tgtEl>
                                      </p:cBhvr>
                                      <p:to x="100000" y="100000"/>
                                    </p:animScale>
                                    <p:animScale>
                                      <p:cBhvr>
                                        <p:cTn id="74" dur="26">
                                          <p:stCondLst>
                                            <p:cond delay="1312"/>
                                          </p:stCondLst>
                                        </p:cTn>
                                        <p:tgtEl>
                                          <p:spTgt spid="5">
                                            <p:txEl>
                                              <p:pRg st="1" end="1"/>
                                            </p:txEl>
                                          </p:spTgt>
                                        </p:tgtEl>
                                      </p:cBhvr>
                                      <p:to x="100000" y="80000"/>
                                    </p:animScale>
                                    <p:animScale>
                                      <p:cBhvr>
                                        <p:cTn id="75" dur="166" decel="50000">
                                          <p:stCondLst>
                                            <p:cond delay="1338"/>
                                          </p:stCondLst>
                                        </p:cTn>
                                        <p:tgtEl>
                                          <p:spTgt spid="5">
                                            <p:txEl>
                                              <p:pRg st="1" end="1"/>
                                            </p:txEl>
                                          </p:spTgt>
                                        </p:tgtEl>
                                      </p:cBhvr>
                                      <p:to x="100000" y="100000"/>
                                    </p:animScale>
                                    <p:animScale>
                                      <p:cBhvr>
                                        <p:cTn id="76" dur="26">
                                          <p:stCondLst>
                                            <p:cond delay="1642"/>
                                          </p:stCondLst>
                                        </p:cTn>
                                        <p:tgtEl>
                                          <p:spTgt spid="5">
                                            <p:txEl>
                                              <p:pRg st="1" end="1"/>
                                            </p:txEl>
                                          </p:spTgt>
                                        </p:tgtEl>
                                      </p:cBhvr>
                                      <p:to x="100000" y="90000"/>
                                    </p:animScale>
                                    <p:animScale>
                                      <p:cBhvr>
                                        <p:cTn id="77" dur="166" decel="50000">
                                          <p:stCondLst>
                                            <p:cond delay="1668"/>
                                          </p:stCondLst>
                                        </p:cTn>
                                        <p:tgtEl>
                                          <p:spTgt spid="5">
                                            <p:txEl>
                                              <p:pRg st="1" end="1"/>
                                            </p:txEl>
                                          </p:spTgt>
                                        </p:tgtEl>
                                      </p:cBhvr>
                                      <p:to x="100000" y="100000"/>
                                    </p:animScale>
                                    <p:animScale>
                                      <p:cBhvr>
                                        <p:cTn id="78" dur="26">
                                          <p:stCondLst>
                                            <p:cond delay="1808"/>
                                          </p:stCondLst>
                                        </p:cTn>
                                        <p:tgtEl>
                                          <p:spTgt spid="5">
                                            <p:txEl>
                                              <p:pRg st="1" end="1"/>
                                            </p:txEl>
                                          </p:spTgt>
                                        </p:tgtEl>
                                      </p:cBhvr>
                                      <p:to x="100000" y="95000"/>
                                    </p:animScale>
                                    <p:animScale>
                                      <p:cBhvr>
                                        <p:cTn id="79" dur="166" decel="50000">
                                          <p:stCondLst>
                                            <p:cond delay="1834"/>
                                          </p:stCondLst>
                                        </p:cTn>
                                        <p:tgtEl>
                                          <p:spTgt spid="5">
                                            <p:txEl>
                                              <p:pRg st="1" end="1"/>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Effect transition="in" filter="wipe(down)">
                                      <p:cBhvr>
                                        <p:cTn id="84" dur="580">
                                          <p:stCondLst>
                                            <p:cond delay="0"/>
                                          </p:stCondLst>
                                        </p:cTn>
                                        <p:tgtEl>
                                          <p:spTgt spid="6">
                                            <p:txEl>
                                              <p:pRg st="0" end="0"/>
                                            </p:txEl>
                                          </p:spTgt>
                                        </p:tgtEl>
                                      </p:cBhvr>
                                    </p:animEffect>
                                    <p:anim calcmode="lin" valueType="num">
                                      <p:cBhvr>
                                        <p:cTn id="8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6">
                                            <p:txEl>
                                              <p:pRg st="0" end="0"/>
                                            </p:txEl>
                                          </p:spTgt>
                                        </p:tgtEl>
                                      </p:cBhvr>
                                      <p:to x="100000" y="60000"/>
                                    </p:animScale>
                                    <p:animScale>
                                      <p:cBhvr>
                                        <p:cTn id="91" dur="166" decel="50000">
                                          <p:stCondLst>
                                            <p:cond delay="676"/>
                                          </p:stCondLst>
                                        </p:cTn>
                                        <p:tgtEl>
                                          <p:spTgt spid="6">
                                            <p:txEl>
                                              <p:pRg st="0" end="0"/>
                                            </p:txEl>
                                          </p:spTgt>
                                        </p:tgtEl>
                                      </p:cBhvr>
                                      <p:to x="100000" y="100000"/>
                                    </p:animScale>
                                    <p:animScale>
                                      <p:cBhvr>
                                        <p:cTn id="92" dur="26">
                                          <p:stCondLst>
                                            <p:cond delay="1312"/>
                                          </p:stCondLst>
                                        </p:cTn>
                                        <p:tgtEl>
                                          <p:spTgt spid="6">
                                            <p:txEl>
                                              <p:pRg st="0" end="0"/>
                                            </p:txEl>
                                          </p:spTgt>
                                        </p:tgtEl>
                                      </p:cBhvr>
                                      <p:to x="100000" y="80000"/>
                                    </p:animScale>
                                    <p:animScale>
                                      <p:cBhvr>
                                        <p:cTn id="93" dur="166" decel="50000">
                                          <p:stCondLst>
                                            <p:cond delay="1338"/>
                                          </p:stCondLst>
                                        </p:cTn>
                                        <p:tgtEl>
                                          <p:spTgt spid="6">
                                            <p:txEl>
                                              <p:pRg st="0" end="0"/>
                                            </p:txEl>
                                          </p:spTgt>
                                        </p:tgtEl>
                                      </p:cBhvr>
                                      <p:to x="100000" y="100000"/>
                                    </p:animScale>
                                    <p:animScale>
                                      <p:cBhvr>
                                        <p:cTn id="94" dur="26">
                                          <p:stCondLst>
                                            <p:cond delay="1642"/>
                                          </p:stCondLst>
                                        </p:cTn>
                                        <p:tgtEl>
                                          <p:spTgt spid="6">
                                            <p:txEl>
                                              <p:pRg st="0" end="0"/>
                                            </p:txEl>
                                          </p:spTgt>
                                        </p:tgtEl>
                                      </p:cBhvr>
                                      <p:to x="100000" y="90000"/>
                                    </p:animScale>
                                    <p:animScale>
                                      <p:cBhvr>
                                        <p:cTn id="95" dur="166" decel="50000">
                                          <p:stCondLst>
                                            <p:cond delay="1668"/>
                                          </p:stCondLst>
                                        </p:cTn>
                                        <p:tgtEl>
                                          <p:spTgt spid="6">
                                            <p:txEl>
                                              <p:pRg st="0" end="0"/>
                                            </p:txEl>
                                          </p:spTgt>
                                        </p:tgtEl>
                                      </p:cBhvr>
                                      <p:to x="100000" y="100000"/>
                                    </p:animScale>
                                    <p:animScale>
                                      <p:cBhvr>
                                        <p:cTn id="96" dur="26">
                                          <p:stCondLst>
                                            <p:cond delay="1808"/>
                                          </p:stCondLst>
                                        </p:cTn>
                                        <p:tgtEl>
                                          <p:spTgt spid="6">
                                            <p:txEl>
                                              <p:pRg st="0" end="0"/>
                                            </p:txEl>
                                          </p:spTgt>
                                        </p:tgtEl>
                                      </p:cBhvr>
                                      <p:to x="100000" y="95000"/>
                                    </p:animScale>
                                    <p:animScale>
                                      <p:cBhvr>
                                        <p:cTn id="97" dur="166" decel="50000">
                                          <p:stCondLst>
                                            <p:cond delay="1834"/>
                                          </p:stCondLst>
                                        </p:cTn>
                                        <p:tgtEl>
                                          <p:spTgt spid="6">
                                            <p:txEl>
                                              <p:pRg st="0" end="0"/>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6">
                                            <p:txEl>
                                              <p:pRg st="1" end="1"/>
                                            </p:txEl>
                                          </p:spTgt>
                                        </p:tgtEl>
                                        <p:attrNameLst>
                                          <p:attrName>style.visibility</p:attrName>
                                        </p:attrNameLst>
                                      </p:cBhvr>
                                      <p:to>
                                        <p:strVal val="visible"/>
                                      </p:to>
                                    </p:set>
                                    <p:animEffect transition="in" filter="wipe(down)">
                                      <p:cBhvr>
                                        <p:cTn id="102" dur="580">
                                          <p:stCondLst>
                                            <p:cond delay="0"/>
                                          </p:stCondLst>
                                        </p:cTn>
                                        <p:tgtEl>
                                          <p:spTgt spid="6">
                                            <p:txEl>
                                              <p:pRg st="1" end="1"/>
                                            </p:txEl>
                                          </p:spTgt>
                                        </p:tgtEl>
                                      </p:cBhvr>
                                    </p:animEffect>
                                    <p:anim calcmode="lin" valueType="num">
                                      <p:cBhvr>
                                        <p:cTn id="103"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6">
                                            <p:txEl>
                                              <p:pRg st="1" end="1"/>
                                            </p:txEl>
                                          </p:spTgt>
                                        </p:tgtEl>
                                      </p:cBhvr>
                                      <p:to x="100000" y="60000"/>
                                    </p:animScale>
                                    <p:animScale>
                                      <p:cBhvr>
                                        <p:cTn id="109" dur="166" decel="50000">
                                          <p:stCondLst>
                                            <p:cond delay="676"/>
                                          </p:stCondLst>
                                        </p:cTn>
                                        <p:tgtEl>
                                          <p:spTgt spid="6">
                                            <p:txEl>
                                              <p:pRg st="1" end="1"/>
                                            </p:txEl>
                                          </p:spTgt>
                                        </p:tgtEl>
                                      </p:cBhvr>
                                      <p:to x="100000" y="100000"/>
                                    </p:animScale>
                                    <p:animScale>
                                      <p:cBhvr>
                                        <p:cTn id="110" dur="26">
                                          <p:stCondLst>
                                            <p:cond delay="1312"/>
                                          </p:stCondLst>
                                        </p:cTn>
                                        <p:tgtEl>
                                          <p:spTgt spid="6">
                                            <p:txEl>
                                              <p:pRg st="1" end="1"/>
                                            </p:txEl>
                                          </p:spTgt>
                                        </p:tgtEl>
                                      </p:cBhvr>
                                      <p:to x="100000" y="80000"/>
                                    </p:animScale>
                                    <p:animScale>
                                      <p:cBhvr>
                                        <p:cTn id="111" dur="166" decel="50000">
                                          <p:stCondLst>
                                            <p:cond delay="1338"/>
                                          </p:stCondLst>
                                        </p:cTn>
                                        <p:tgtEl>
                                          <p:spTgt spid="6">
                                            <p:txEl>
                                              <p:pRg st="1" end="1"/>
                                            </p:txEl>
                                          </p:spTgt>
                                        </p:tgtEl>
                                      </p:cBhvr>
                                      <p:to x="100000" y="100000"/>
                                    </p:animScale>
                                    <p:animScale>
                                      <p:cBhvr>
                                        <p:cTn id="112" dur="26">
                                          <p:stCondLst>
                                            <p:cond delay="1642"/>
                                          </p:stCondLst>
                                        </p:cTn>
                                        <p:tgtEl>
                                          <p:spTgt spid="6">
                                            <p:txEl>
                                              <p:pRg st="1" end="1"/>
                                            </p:txEl>
                                          </p:spTgt>
                                        </p:tgtEl>
                                      </p:cBhvr>
                                      <p:to x="100000" y="90000"/>
                                    </p:animScale>
                                    <p:animScale>
                                      <p:cBhvr>
                                        <p:cTn id="113" dur="166" decel="50000">
                                          <p:stCondLst>
                                            <p:cond delay="1668"/>
                                          </p:stCondLst>
                                        </p:cTn>
                                        <p:tgtEl>
                                          <p:spTgt spid="6">
                                            <p:txEl>
                                              <p:pRg st="1" end="1"/>
                                            </p:txEl>
                                          </p:spTgt>
                                        </p:tgtEl>
                                      </p:cBhvr>
                                      <p:to x="100000" y="100000"/>
                                    </p:animScale>
                                    <p:animScale>
                                      <p:cBhvr>
                                        <p:cTn id="114" dur="26">
                                          <p:stCondLst>
                                            <p:cond delay="1808"/>
                                          </p:stCondLst>
                                        </p:cTn>
                                        <p:tgtEl>
                                          <p:spTgt spid="6">
                                            <p:txEl>
                                              <p:pRg st="1" end="1"/>
                                            </p:txEl>
                                          </p:spTgt>
                                        </p:tgtEl>
                                      </p:cBhvr>
                                      <p:to x="100000" y="95000"/>
                                    </p:animScale>
                                    <p:animScale>
                                      <p:cBhvr>
                                        <p:cTn id="115"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3"/>
          <p:cNvSpPr txBox="1">
            <a:spLocks noGrp="1"/>
          </p:cNvSpPr>
          <p:nvPr>
            <p:ph type="body" idx="1"/>
          </p:nvPr>
        </p:nvSpPr>
        <p:spPr>
          <a:xfrm>
            <a:off x="457200" y="1919550"/>
            <a:ext cx="6096000" cy="2862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Clr>
                <a:schemeClr val="dk1"/>
              </a:buClr>
              <a:buSzPts val="1100"/>
              <a:buFont typeface="Wingdings" pitchFamily="2" charset="2"/>
              <a:buChar char="v"/>
            </a:pPr>
            <a:r>
              <a:rPr lang="en-US" sz="1200" b="1" dirty="0" smtClean="0">
                <a:solidFill>
                  <a:schemeClr val="tx1"/>
                </a:solidFill>
                <a:latin typeface="Times New Roman" pitchFamily="18" charset="0"/>
                <a:cs typeface="Times New Roman" pitchFamily="18" charset="0"/>
              </a:rPr>
              <a:t>Computer Fundamental: here will study the what is computer types of computer and the things that made by the computer also the application of the computer to our daily life and also  the advantages as well as disadvantage of using computer to create folders and document </a:t>
            </a:r>
            <a:r>
              <a:rPr lang="en-US" sz="1200" b="1" dirty="0" smtClean="0">
                <a:solidFill>
                  <a:schemeClr val="tx1"/>
                </a:solidFill>
                <a:latin typeface="Times New Roman" pitchFamily="18" charset="0"/>
                <a:cs typeface="Times New Roman" pitchFamily="18" charset="0"/>
              </a:rPr>
              <a:t>……………………………………………………………………………………………………</a:t>
            </a:r>
            <a:endParaRPr lang="en-US" sz="1200" b="1" dirty="0" smtClean="0">
              <a:solidFill>
                <a:schemeClr val="tx1"/>
              </a:solidFill>
              <a:latin typeface="Times New Roman" pitchFamily="18" charset="0"/>
              <a:cs typeface="Times New Roman" pitchFamily="18" charset="0"/>
            </a:endParaRPr>
          </a:p>
          <a:p>
            <a:pPr marL="285750" lvl="0" indent="-285750" algn="l" rtl="0">
              <a:spcBef>
                <a:spcPts val="600"/>
              </a:spcBef>
              <a:spcAft>
                <a:spcPts val="0"/>
              </a:spcAft>
              <a:buClr>
                <a:schemeClr val="dk1"/>
              </a:buClr>
              <a:buSzPts val="1100"/>
              <a:buFont typeface="Wingdings" pitchFamily="2" charset="2"/>
              <a:buChar char="v"/>
            </a:pPr>
            <a:r>
              <a:rPr lang="en-US" sz="1200" b="1" dirty="0" smtClean="0">
                <a:solidFill>
                  <a:schemeClr val="tx1"/>
                </a:solidFill>
                <a:latin typeface="Times New Roman" pitchFamily="18" charset="0"/>
                <a:cs typeface="Times New Roman" pitchFamily="18" charset="0"/>
              </a:rPr>
              <a:t>Computer viruses will discuss about what are the viruses  and their types how do they affect our computer as well as how to prevent them to our computers and to keep </a:t>
            </a:r>
            <a:r>
              <a:rPr lang="en-US" sz="1200" b="1" dirty="0" smtClean="0">
                <a:solidFill>
                  <a:schemeClr val="tx1"/>
                </a:solidFill>
                <a:latin typeface="Times New Roman" pitchFamily="18" charset="0"/>
                <a:cs typeface="Times New Roman" pitchFamily="18" charset="0"/>
              </a:rPr>
              <a:t>our data and information safe so its cannot be accessible to anyone who is not authorized </a:t>
            </a:r>
            <a:r>
              <a:rPr lang="en-US" sz="1200" b="1" dirty="0" smtClean="0">
                <a:solidFill>
                  <a:schemeClr val="tx1"/>
                </a:solidFill>
                <a:latin typeface="Times New Roman" pitchFamily="18" charset="0"/>
                <a:cs typeface="Times New Roman" pitchFamily="18" charset="0"/>
              </a:rPr>
              <a:t>……………………………………………………………………………………………………</a:t>
            </a:r>
            <a:endParaRPr lang="en-US" sz="1200" b="1" dirty="0" smtClean="0">
              <a:solidFill>
                <a:schemeClr val="tx1"/>
              </a:solidFill>
              <a:latin typeface="Times New Roman" pitchFamily="18" charset="0"/>
              <a:cs typeface="Times New Roman" pitchFamily="18" charset="0"/>
            </a:endParaRPr>
          </a:p>
          <a:p>
            <a:pPr marL="285750" lvl="0" indent="-285750" algn="l" rtl="0">
              <a:spcBef>
                <a:spcPts val="600"/>
              </a:spcBef>
              <a:spcAft>
                <a:spcPts val="0"/>
              </a:spcAft>
              <a:buClr>
                <a:schemeClr val="dk1"/>
              </a:buClr>
              <a:buSzPts val="1100"/>
              <a:buFont typeface="Wingdings" pitchFamily="2" charset="2"/>
              <a:buChar char="v"/>
            </a:pPr>
            <a:r>
              <a:rPr lang="en-US" sz="1200" b="1" dirty="0" smtClean="0">
                <a:solidFill>
                  <a:schemeClr val="tx1"/>
                </a:solidFill>
                <a:latin typeface="Times New Roman" pitchFamily="18" charset="0"/>
                <a:cs typeface="Times New Roman" pitchFamily="18" charset="0"/>
              </a:rPr>
              <a:t>Email and internet understanding about the meaning of the emails and how to use it to send different data and information or just message from one person to another and how to send large data </a:t>
            </a:r>
            <a:r>
              <a:rPr lang="en-US" sz="1200" b="1" dirty="0" smtClean="0">
                <a:solidFill>
                  <a:schemeClr val="tx1"/>
                </a:solidFill>
                <a:latin typeface="Times New Roman" pitchFamily="18" charset="0"/>
                <a:cs typeface="Times New Roman" pitchFamily="18" charset="0"/>
              </a:rPr>
              <a:t>and also how to use internet to get different data and information </a:t>
            </a:r>
            <a:r>
              <a:rPr lang="en-US" sz="1200" dirty="0" smtClean="0">
                <a:solidFill>
                  <a:schemeClr val="tx1"/>
                </a:solidFill>
                <a:latin typeface="Times New Roman" pitchFamily="18" charset="0"/>
                <a:cs typeface="Times New Roman" pitchFamily="18" charset="0"/>
              </a:rPr>
              <a:t>……………………………………………………………………………………………………</a:t>
            </a: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85334" y="91112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MODULE DESCRIPTION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circle(in)">
                                      <p:cBhvr>
                                        <p:cTn id="12" dur="2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circle(in)">
                                      <p:cBhvr>
                                        <p:cTn id="17" dur="2000"/>
                                        <p:tgtEl>
                                          <p:spTgt spid="3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5">
                                            <p:txEl>
                                              <p:pRg st="2" end="2"/>
                                            </p:txEl>
                                          </p:spTgt>
                                        </p:tgtEl>
                                        <p:attrNameLst>
                                          <p:attrName>style.visibility</p:attrName>
                                        </p:attrNameLst>
                                      </p:cBhvr>
                                      <p:to>
                                        <p:strVal val="visible"/>
                                      </p:to>
                                    </p:set>
                                    <p:animEffect transition="in" filter="circle(in)">
                                      <p:cBhvr>
                                        <p:cTn id="22" dur="2000"/>
                                        <p:tgtEl>
                                          <p:spTgt spid="345">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circle(in)">
                                      <p:cBhvr>
                                        <p:cTn id="25"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3"/>
          <p:cNvSpPr txBox="1">
            <a:spLocks noGrp="1"/>
          </p:cNvSpPr>
          <p:nvPr>
            <p:ph type="body" idx="1"/>
          </p:nvPr>
        </p:nvSpPr>
        <p:spPr>
          <a:xfrm>
            <a:off x="457200" y="1919550"/>
            <a:ext cx="6096000" cy="2862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Clr>
                <a:schemeClr val="dk1"/>
              </a:buClr>
              <a:buSzPts val="1100"/>
              <a:buFont typeface="Wingdings" pitchFamily="2" charset="2"/>
              <a:buChar char="v"/>
            </a:pPr>
            <a:r>
              <a:rPr lang="en-US" sz="1400" b="1" dirty="0" smtClean="0">
                <a:solidFill>
                  <a:schemeClr val="tx1"/>
                </a:solidFill>
                <a:latin typeface="Times New Roman" pitchFamily="18" charset="0"/>
                <a:cs typeface="Times New Roman" pitchFamily="18" charset="0"/>
              </a:rPr>
              <a:t>Introduction to Microsoft words and excel here we will discuss about how to write different document in Microsoft words such as scripts and also to save them in their particular extension and to add different information in a documents such as picture to draw graphs and also in Microsoft excel we will learn about enter the data and how to do analysis of  the data both large data and small data</a:t>
            </a:r>
          </a:p>
          <a:p>
            <a:pPr marL="285750" lvl="0" indent="-285750" algn="l" rtl="0">
              <a:spcBef>
                <a:spcPts val="600"/>
              </a:spcBef>
              <a:spcAft>
                <a:spcPts val="0"/>
              </a:spcAft>
              <a:buClr>
                <a:schemeClr val="dk1"/>
              </a:buClr>
              <a:buSzPts val="1100"/>
              <a:buFont typeface="Wingdings" pitchFamily="2" charset="2"/>
              <a:buChar char="v"/>
            </a:pPr>
            <a:r>
              <a:rPr lang="en-US" sz="1400" b="1" dirty="0" smtClean="0">
                <a:solidFill>
                  <a:schemeClr val="tx1"/>
                </a:solidFill>
                <a:latin typeface="Times New Roman" pitchFamily="18" charset="0"/>
                <a:cs typeface="Times New Roman" pitchFamily="18" charset="0"/>
              </a:rPr>
              <a:t>Introduction to adobe audition, Photoshop and illustrator we will use adobe to edit the magazine, news and advertisement as journalist </a:t>
            </a:r>
            <a:endParaRPr lang="en-US" sz="1400" b="1" dirty="0" smtClean="0">
              <a:solidFill>
                <a:schemeClr val="tx1"/>
              </a:solidFill>
              <a:latin typeface="Times New Roman" pitchFamily="18" charset="0"/>
              <a:cs typeface="Times New Roman" pitchFamily="18"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348" name="Google Shape;348;p13"/>
          <p:cNvGrpSpPr/>
          <p:nvPr/>
        </p:nvGrpSpPr>
        <p:grpSpPr>
          <a:xfrm>
            <a:off x="6385334" y="91112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MODULE DESCRIPTION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80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circle(in)">
                                      <p:cBhvr>
                                        <p:cTn id="12" dur="2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circle(in)">
                                      <p:cBhvr>
                                        <p:cTn id="17" dur="2000"/>
                                        <p:tgtEl>
                                          <p:spTgt spid="345">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48"/>
                                        </p:tgtEl>
                                        <p:attrNameLst>
                                          <p:attrName>style.visibility</p:attrName>
                                        </p:attrNameLst>
                                      </p:cBhvr>
                                      <p:to>
                                        <p:strVal val="visible"/>
                                      </p:to>
                                    </p:set>
                                    <p:animEffect transition="in" filter="circle(in)">
                                      <p:cBhvr>
                                        <p:cTn id="20"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5" name="Google Shape;595;p17"/>
          <p:cNvSpPr txBox="1">
            <a:spLocks noGrp="1"/>
          </p:cNvSpPr>
          <p:nvPr>
            <p:ph type="body" idx="1"/>
          </p:nvPr>
        </p:nvSpPr>
        <p:spPr>
          <a:xfrm>
            <a:off x="457200" y="1995750"/>
            <a:ext cx="2971800" cy="1677067"/>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b="1" dirty="0" smtClean="0">
                <a:latin typeface="Times New Roman" pitchFamily="18" charset="0"/>
                <a:cs typeface="Times New Roman" pitchFamily="18" charset="0"/>
              </a:rPr>
              <a:t>Assignments  </a:t>
            </a:r>
            <a:endParaRPr b="1" dirty="0">
              <a:latin typeface="Times New Roman" pitchFamily="18" charset="0"/>
              <a:cs typeface="Times New Roman" pitchFamily="18" charset="0"/>
            </a:endParaRPr>
          </a:p>
          <a:p>
            <a:pPr marL="457200" lvl="0" indent="-342900" algn="l" rtl="0">
              <a:spcBef>
                <a:spcPts val="0"/>
              </a:spcBef>
              <a:spcAft>
                <a:spcPts val="0"/>
              </a:spcAft>
              <a:buSzPts val="1800"/>
              <a:buChar char="▸"/>
            </a:pPr>
            <a:r>
              <a:rPr lang="en" b="1" dirty="0" smtClean="0">
                <a:latin typeface="Times New Roman" pitchFamily="18" charset="0"/>
                <a:cs typeface="Times New Roman" pitchFamily="18" charset="0"/>
              </a:rPr>
              <a:t>Group work</a:t>
            </a: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I</a:t>
            </a:r>
            <a:r>
              <a:rPr lang="en" b="1" dirty="0" smtClean="0">
                <a:latin typeface="Times New Roman" pitchFamily="18" charset="0"/>
                <a:cs typeface="Times New Roman" pitchFamily="18" charset="0"/>
              </a:rPr>
              <a:t>ndividual works</a:t>
            </a:r>
            <a:endParaRPr b="1" dirty="0">
              <a:latin typeface="Times New Roman" pitchFamily="18" charset="0"/>
              <a:cs typeface="Times New Roman" pitchFamily="18" charset="0"/>
            </a:endParaRP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Presentation </a:t>
            </a:r>
            <a:endParaRPr b="1" dirty="0">
              <a:latin typeface="Times New Roman" pitchFamily="18" charset="0"/>
              <a:cs typeface="Times New Roman" pitchFamily="18"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5"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LEARNING CONTEXT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circle(in)">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95">
                                            <p:txEl>
                                              <p:pRg st="0" end="0"/>
                                            </p:txEl>
                                          </p:spTgt>
                                        </p:tgtEl>
                                        <p:attrNameLst>
                                          <p:attrName>style.visibility</p:attrName>
                                        </p:attrNameLst>
                                      </p:cBhvr>
                                      <p:to>
                                        <p:strVal val="visible"/>
                                      </p:to>
                                    </p:set>
                                    <p:animEffect transition="in" filter="wipe(down)">
                                      <p:cBhvr>
                                        <p:cTn id="12" dur="580">
                                          <p:stCondLst>
                                            <p:cond delay="0"/>
                                          </p:stCondLst>
                                        </p:cTn>
                                        <p:tgtEl>
                                          <p:spTgt spid="595">
                                            <p:txEl>
                                              <p:pRg st="0" end="0"/>
                                            </p:txEl>
                                          </p:spTgt>
                                        </p:tgtEl>
                                      </p:cBhvr>
                                    </p:animEffect>
                                    <p:anim calcmode="lin" valueType="num">
                                      <p:cBhvr>
                                        <p:cTn id="13" dur="1822" tmFilter="0,0; 0.14,0.36; 0.43,0.73; 0.71,0.91; 1.0,1.0">
                                          <p:stCondLst>
                                            <p:cond delay="0"/>
                                          </p:stCondLst>
                                        </p:cTn>
                                        <p:tgtEl>
                                          <p:spTgt spid="59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9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9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9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9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95">
                                            <p:txEl>
                                              <p:pRg st="0" end="0"/>
                                            </p:txEl>
                                          </p:spTgt>
                                        </p:tgtEl>
                                      </p:cBhvr>
                                      <p:to x="100000" y="60000"/>
                                    </p:animScale>
                                    <p:animScale>
                                      <p:cBhvr>
                                        <p:cTn id="19" dur="166" decel="50000">
                                          <p:stCondLst>
                                            <p:cond delay="676"/>
                                          </p:stCondLst>
                                        </p:cTn>
                                        <p:tgtEl>
                                          <p:spTgt spid="595">
                                            <p:txEl>
                                              <p:pRg st="0" end="0"/>
                                            </p:txEl>
                                          </p:spTgt>
                                        </p:tgtEl>
                                      </p:cBhvr>
                                      <p:to x="100000" y="100000"/>
                                    </p:animScale>
                                    <p:animScale>
                                      <p:cBhvr>
                                        <p:cTn id="20" dur="26">
                                          <p:stCondLst>
                                            <p:cond delay="1312"/>
                                          </p:stCondLst>
                                        </p:cTn>
                                        <p:tgtEl>
                                          <p:spTgt spid="595">
                                            <p:txEl>
                                              <p:pRg st="0" end="0"/>
                                            </p:txEl>
                                          </p:spTgt>
                                        </p:tgtEl>
                                      </p:cBhvr>
                                      <p:to x="100000" y="80000"/>
                                    </p:animScale>
                                    <p:animScale>
                                      <p:cBhvr>
                                        <p:cTn id="21" dur="166" decel="50000">
                                          <p:stCondLst>
                                            <p:cond delay="1338"/>
                                          </p:stCondLst>
                                        </p:cTn>
                                        <p:tgtEl>
                                          <p:spTgt spid="595">
                                            <p:txEl>
                                              <p:pRg st="0" end="0"/>
                                            </p:txEl>
                                          </p:spTgt>
                                        </p:tgtEl>
                                      </p:cBhvr>
                                      <p:to x="100000" y="100000"/>
                                    </p:animScale>
                                    <p:animScale>
                                      <p:cBhvr>
                                        <p:cTn id="22" dur="26">
                                          <p:stCondLst>
                                            <p:cond delay="1642"/>
                                          </p:stCondLst>
                                        </p:cTn>
                                        <p:tgtEl>
                                          <p:spTgt spid="595">
                                            <p:txEl>
                                              <p:pRg st="0" end="0"/>
                                            </p:txEl>
                                          </p:spTgt>
                                        </p:tgtEl>
                                      </p:cBhvr>
                                      <p:to x="100000" y="90000"/>
                                    </p:animScale>
                                    <p:animScale>
                                      <p:cBhvr>
                                        <p:cTn id="23" dur="166" decel="50000">
                                          <p:stCondLst>
                                            <p:cond delay="1668"/>
                                          </p:stCondLst>
                                        </p:cTn>
                                        <p:tgtEl>
                                          <p:spTgt spid="595">
                                            <p:txEl>
                                              <p:pRg st="0" end="0"/>
                                            </p:txEl>
                                          </p:spTgt>
                                        </p:tgtEl>
                                      </p:cBhvr>
                                      <p:to x="100000" y="100000"/>
                                    </p:animScale>
                                    <p:animScale>
                                      <p:cBhvr>
                                        <p:cTn id="24" dur="26">
                                          <p:stCondLst>
                                            <p:cond delay="1808"/>
                                          </p:stCondLst>
                                        </p:cTn>
                                        <p:tgtEl>
                                          <p:spTgt spid="595">
                                            <p:txEl>
                                              <p:pRg st="0" end="0"/>
                                            </p:txEl>
                                          </p:spTgt>
                                        </p:tgtEl>
                                      </p:cBhvr>
                                      <p:to x="100000" y="95000"/>
                                    </p:animScale>
                                    <p:animScale>
                                      <p:cBhvr>
                                        <p:cTn id="25" dur="166" decel="50000">
                                          <p:stCondLst>
                                            <p:cond delay="1834"/>
                                          </p:stCondLst>
                                        </p:cTn>
                                        <p:tgtEl>
                                          <p:spTgt spid="59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95">
                                            <p:txEl>
                                              <p:pRg st="1" end="1"/>
                                            </p:txEl>
                                          </p:spTgt>
                                        </p:tgtEl>
                                        <p:attrNameLst>
                                          <p:attrName>style.visibility</p:attrName>
                                        </p:attrNameLst>
                                      </p:cBhvr>
                                      <p:to>
                                        <p:strVal val="visible"/>
                                      </p:to>
                                    </p:set>
                                    <p:animEffect transition="in" filter="wipe(down)">
                                      <p:cBhvr>
                                        <p:cTn id="30" dur="580">
                                          <p:stCondLst>
                                            <p:cond delay="0"/>
                                          </p:stCondLst>
                                        </p:cTn>
                                        <p:tgtEl>
                                          <p:spTgt spid="595">
                                            <p:txEl>
                                              <p:pRg st="1" end="1"/>
                                            </p:txEl>
                                          </p:spTgt>
                                        </p:tgtEl>
                                      </p:cBhvr>
                                    </p:animEffect>
                                    <p:anim calcmode="lin" valueType="num">
                                      <p:cBhvr>
                                        <p:cTn id="31" dur="1822" tmFilter="0,0; 0.14,0.36; 0.43,0.73; 0.71,0.91; 1.0,1.0">
                                          <p:stCondLst>
                                            <p:cond delay="0"/>
                                          </p:stCondLst>
                                        </p:cTn>
                                        <p:tgtEl>
                                          <p:spTgt spid="59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9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9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9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9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95">
                                            <p:txEl>
                                              <p:pRg st="1" end="1"/>
                                            </p:txEl>
                                          </p:spTgt>
                                        </p:tgtEl>
                                      </p:cBhvr>
                                      <p:to x="100000" y="60000"/>
                                    </p:animScale>
                                    <p:animScale>
                                      <p:cBhvr>
                                        <p:cTn id="37" dur="166" decel="50000">
                                          <p:stCondLst>
                                            <p:cond delay="676"/>
                                          </p:stCondLst>
                                        </p:cTn>
                                        <p:tgtEl>
                                          <p:spTgt spid="595">
                                            <p:txEl>
                                              <p:pRg st="1" end="1"/>
                                            </p:txEl>
                                          </p:spTgt>
                                        </p:tgtEl>
                                      </p:cBhvr>
                                      <p:to x="100000" y="100000"/>
                                    </p:animScale>
                                    <p:animScale>
                                      <p:cBhvr>
                                        <p:cTn id="38" dur="26">
                                          <p:stCondLst>
                                            <p:cond delay="1312"/>
                                          </p:stCondLst>
                                        </p:cTn>
                                        <p:tgtEl>
                                          <p:spTgt spid="595">
                                            <p:txEl>
                                              <p:pRg st="1" end="1"/>
                                            </p:txEl>
                                          </p:spTgt>
                                        </p:tgtEl>
                                      </p:cBhvr>
                                      <p:to x="100000" y="80000"/>
                                    </p:animScale>
                                    <p:animScale>
                                      <p:cBhvr>
                                        <p:cTn id="39" dur="166" decel="50000">
                                          <p:stCondLst>
                                            <p:cond delay="1338"/>
                                          </p:stCondLst>
                                        </p:cTn>
                                        <p:tgtEl>
                                          <p:spTgt spid="595">
                                            <p:txEl>
                                              <p:pRg st="1" end="1"/>
                                            </p:txEl>
                                          </p:spTgt>
                                        </p:tgtEl>
                                      </p:cBhvr>
                                      <p:to x="100000" y="100000"/>
                                    </p:animScale>
                                    <p:animScale>
                                      <p:cBhvr>
                                        <p:cTn id="40" dur="26">
                                          <p:stCondLst>
                                            <p:cond delay="1642"/>
                                          </p:stCondLst>
                                        </p:cTn>
                                        <p:tgtEl>
                                          <p:spTgt spid="595">
                                            <p:txEl>
                                              <p:pRg st="1" end="1"/>
                                            </p:txEl>
                                          </p:spTgt>
                                        </p:tgtEl>
                                      </p:cBhvr>
                                      <p:to x="100000" y="90000"/>
                                    </p:animScale>
                                    <p:animScale>
                                      <p:cBhvr>
                                        <p:cTn id="41" dur="166" decel="50000">
                                          <p:stCondLst>
                                            <p:cond delay="1668"/>
                                          </p:stCondLst>
                                        </p:cTn>
                                        <p:tgtEl>
                                          <p:spTgt spid="595">
                                            <p:txEl>
                                              <p:pRg st="1" end="1"/>
                                            </p:txEl>
                                          </p:spTgt>
                                        </p:tgtEl>
                                      </p:cBhvr>
                                      <p:to x="100000" y="100000"/>
                                    </p:animScale>
                                    <p:animScale>
                                      <p:cBhvr>
                                        <p:cTn id="42" dur="26">
                                          <p:stCondLst>
                                            <p:cond delay="1808"/>
                                          </p:stCondLst>
                                        </p:cTn>
                                        <p:tgtEl>
                                          <p:spTgt spid="595">
                                            <p:txEl>
                                              <p:pRg st="1" end="1"/>
                                            </p:txEl>
                                          </p:spTgt>
                                        </p:tgtEl>
                                      </p:cBhvr>
                                      <p:to x="100000" y="95000"/>
                                    </p:animScale>
                                    <p:animScale>
                                      <p:cBhvr>
                                        <p:cTn id="43" dur="166" decel="50000">
                                          <p:stCondLst>
                                            <p:cond delay="1834"/>
                                          </p:stCondLst>
                                        </p:cTn>
                                        <p:tgtEl>
                                          <p:spTgt spid="595">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95">
                                            <p:txEl>
                                              <p:pRg st="2" end="2"/>
                                            </p:txEl>
                                          </p:spTgt>
                                        </p:tgtEl>
                                        <p:attrNameLst>
                                          <p:attrName>style.visibility</p:attrName>
                                        </p:attrNameLst>
                                      </p:cBhvr>
                                      <p:to>
                                        <p:strVal val="visible"/>
                                      </p:to>
                                    </p:set>
                                    <p:animEffect transition="in" filter="wipe(down)">
                                      <p:cBhvr>
                                        <p:cTn id="48" dur="580">
                                          <p:stCondLst>
                                            <p:cond delay="0"/>
                                          </p:stCondLst>
                                        </p:cTn>
                                        <p:tgtEl>
                                          <p:spTgt spid="595">
                                            <p:txEl>
                                              <p:pRg st="2" end="2"/>
                                            </p:txEl>
                                          </p:spTgt>
                                        </p:tgtEl>
                                      </p:cBhvr>
                                    </p:animEffect>
                                    <p:anim calcmode="lin" valueType="num">
                                      <p:cBhvr>
                                        <p:cTn id="49" dur="1822" tmFilter="0,0; 0.14,0.36; 0.43,0.73; 0.71,0.91; 1.0,1.0">
                                          <p:stCondLst>
                                            <p:cond delay="0"/>
                                          </p:stCondLst>
                                        </p:cTn>
                                        <p:tgtEl>
                                          <p:spTgt spid="59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9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9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9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9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95">
                                            <p:txEl>
                                              <p:pRg st="2" end="2"/>
                                            </p:txEl>
                                          </p:spTgt>
                                        </p:tgtEl>
                                      </p:cBhvr>
                                      <p:to x="100000" y="60000"/>
                                    </p:animScale>
                                    <p:animScale>
                                      <p:cBhvr>
                                        <p:cTn id="55" dur="166" decel="50000">
                                          <p:stCondLst>
                                            <p:cond delay="676"/>
                                          </p:stCondLst>
                                        </p:cTn>
                                        <p:tgtEl>
                                          <p:spTgt spid="595">
                                            <p:txEl>
                                              <p:pRg st="2" end="2"/>
                                            </p:txEl>
                                          </p:spTgt>
                                        </p:tgtEl>
                                      </p:cBhvr>
                                      <p:to x="100000" y="100000"/>
                                    </p:animScale>
                                    <p:animScale>
                                      <p:cBhvr>
                                        <p:cTn id="56" dur="26">
                                          <p:stCondLst>
                                            <p:cond delay="1312"/>
                                          </p:stCondLst>
                                        </p:cTn>
                                        <p:tgtEl>
                                          <p:spTgt spid="595">
                                            <p:txEl>
                                              <p:pRg st="2" end="2"/>
                                            </p:txEl>
                                          </p:spTgt>
                                        </p:tgtEl>
                                      </p:cBhvr>
                                      <p:to x="100000" y="80000"/>
                                    </p:animScale>
                                    <p:animScale>
                                      <p:cBhvr>
                                        <p:cTn id="57" dur="166" decel="50000">
                                          <p:stCondLst>
                                            <p:cond delay="1338"/>
                                          </p:stCondLst>
                                        </p:cTn>
                                        <p:tgtEl>
                                          <p:spTgt spid="595">
                                            <p:txEl>
                                              <p:pRg st="2" end="2"/>
                                            </p:txEl>
                                          </p:spTgt>
                                        </p:tgtEl>
                                      </p:cBhvr>
                                      <p:to x="100000" y="100000"/>
                                    </p:animScale>
                                    <p:animScale>
                                      <p:cBhvr>
                                        <p:cTn id="58" dur="26">
                                          <p:stCondLst>
                                            <p:cond delay="1642"/>
                                          </p:stCondLst>
                                        </p:cTn>
                                        <p:tgtEl>
                                          <p:spTgt spid="595">
                                            <p:txEl>
                                              <p:pRg st="2" end="2"/>
                                            </p:txEl>
                                          </p:spTgt>
                                        </p:tgtEl>
                                      </p:cBhvr>
                                      <p:to x="100000" y="90000"/>
                                    </p:animScale>
                                    <p:animScale>
                                      <p:cBhvr>
                                        <p:cTn id="59" dur="166" decel="50000">
                                          <p:stCondLst>
                                            <p:cond delay="1668"/>
                                          </p:stCondLst>
                                        </p:cTn>
                                        <p:tgtEl>
                                          <p:spTgt spid="595">
                                            <p:txEl>
                                              <p:pRg st="2" end="2"/>
                                            </p:txEl>
                                          </p:spTgt>
                                        </p:tgtEl>
                                      </p:cBhvr>
                                      <p:to x="100000" y="100000"/>
                                    </p:animScale>
                                    <p:animScale>
                                      <p:cBhvr>
                                        <p:cTn id="60" dur="26">
                                          <p:stCondLst>
                                            <p:cond delay="1808"/>
                                          </p:stCondLst>
                                        </p:cTn>
                                        <p:tgtEl>
                                          <p:spTgt spid="595">
                                            <p:txEl>
                                              <p:pRg st="2" end="2"/>
                                            </p:txEl>
                                          </p:spTgt>
                                        </p:tgtEl>
                                      </p:cBhvr>
                                      <p:to x="100000" y="95000"/>
                                    </p:animScale>
                                    <p:animScale>
                                      <p:cBhvr>
                                        <p:cTn id="61" dur="166" decel="50000">
                                          <p:stCondLst>
                                            <p:cond delay="1834"/>
                                          </p:stCondLst>
                                        </p:cTn>
                                        <p:tgtEl>
                                          <p:spTgt spid="595">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95">
                                            <p:txEl>
                                              <p:pRg st="3" end="3"/>
                                            </p:txEl>
                                          </p:spTgt>
                                        </p:tgtEl>
                                        <p:attrNameLst>
                                          <p:attrName>style.visibility</p:attrName>
                                        </p:attrNameLst>
                                      </p:cBhvr>
                                      <p:to>
                                        <p:strVal val="visible"/>
                                      </p:to>
                                    </p:set>
                                    <p:animEffect transition="in" filter="wipe(down)">
                                      <p:cBhvr>
                                        <p:cTn id="66" dur="580">
                                          <p:stCondLst>
                                            <p:cond delay="0"/>
                                          </p:stCondLst>
                                        </p:cTn>
                                        <p:tgtEl>
                                          <p:spTgt spid="595">
                                            <p:txEl>
                                              <p:pRg st="3" end="3"/>
                                            </p:txEl>
                                          </p:spTgt>
                                        </p:tgtEl>
                                      </p:cBhvr>
                                    </p:animEffect>
                                    <p:anim calcmode="lin" valueType="num">
                                      <p:cBhvr>
                                        <p:cTn id="67" dur="1822" tmFilter="0,0; 0.14,0.36; 0.43,0.73; 0.71,0.91; 1.0,1.0">
                                          <p:stCondLst>
                                            <p:cond delay="0"/>
                                          </p:stCondLst>
                                        </p:cTn>
                                        <p:tgtEl>
                                          <p:spTgt spid="59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9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9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9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9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95">
                                            <p:txEl>
                                              <p:pRg st="3" end="3"/>
                                            </p:txEl>
                                          </p:spTgt>
                                        </p:tgtEl>
                                      </p:cBhvr>
                                      <p:to x="100000" y="60000"/>
                                    </p:animScale>
                                    <p:animScale>
                                      <p:cBhvr>
                                        <p:cTn id="73" dur="166" decel="50000">
                                          <p:stCondLst>
                                            <p:cond delay="676"/>
                                          </p:stCondLst>
                                        </p:cTn>
                                        <p:tgtEl>
                                          <p:spTgt spid="595">
                                            <p:txEl>
                                              <p:pRg st="3" end="3"/>
                                            </p:txEl>
                                          </p:spTgt>
                                        </p:tgtEl>
                                      </p:cBhvr>
                                      <p:to x="100000" y="100000"/>
                                    </p:animScale>
                                    <p:animScale>
                                      <p:cBhvr>
                                        <p:cTn id="74" dur="26">
                                          <p:stCondLst>
                                            <p:cond delay="1312"/>
                                          </p:stCondLst>
                                        </p:cTn>
                                        <p:tgtEl>
                                          <p:spTgt spid="595">
                                            <p:txEl>
                                              <p:pRg st="3" end="3"/>
                                            </p:txEl>
                                          </p:spTgt>
                                        </p:tgtEl>
                                      </p:cBhvr>
                                      <p:to x="100000" y="80000"/>
                                    </p:animScale>
                                    <p:animScale>
                                      <p:cBhvr>
                                        <p:cTn id="75" dur="166" decel="50000">
                                          <p:stCondLst>
                                            <p:cond delay="1338"/>
                                          </p:stCondLst>
                                        </p:cTn>
                                        <p:tgtEl>
                                          <p:spTgt spid="595">
                                            <p:txEl>
                                              <p:pRg st="3" end="3"/>
                                            </p:txEl>
                                          </p:spTgt>
                                        </p:tgtEl>
                                      </p:cBhvr>
                                      <p:to x="100000" y="100000"/>
                                    </p:animScale>
                                    <p:animScale>
                                      <p:cBhvr>
                                        <p:cTn id="76" dur="26">
                                          <p:stCondLst>
                                            <p:cond delay="1642"/>
                                          </p:stCondLst>
                                        </p:cTn>
                                        <p:tgtEl>
                                          <p:spTgt spid="595">
                                            <p:txEl>
                                              <p:pRg st="3" end="3"/>
                                            </p:txEl>
                                          </p:spTgt>
                                        </p:tgtEl>
                                      </p:cBhvr>
                                      <p:to x="100000" y="90000"/>
                                    </p:animScale>
                                    <p:animScale>
                                      <p:cBhvr>
                                        <p:cTn id="77" dur="166" decel="50000">
                                          <p:stCondLst>
                                            <p:cond delay="1668"/>
                                          </p:stCondLst>
                                        </p:cTn>
                                        <p:tgtEl>
                                          <p:spTgt spid="595">
                                            <p:txEl>
                                              <p:pRg st="3" end="3"/>
                                            </p:txEl>
                                          </p:spTgt>
                                        </p:tgtEl>
                                      </p:cBhvr>
                                      <p:to x="100000" y="100000"/>
                                    </p:animScale>
                                    <p:animScale>
                                      <p:cBhvr>
                                        <p:cTn id="78" dur="26">
                                          <p:stCondLst>
                                            <p:cond delay="1808"/>
                                          </p:stCondLst>
                                        </p:cTn>
                                        <p:tgtEl>
                                          <p:spTgt spid="595">
                                            <p:txEl>
                                              <p:pRg st="3" end="3"/>
                                            </p:txEl>
                                          </p:spTgt>
                                        </p:tgtEl>
                                      </p:cBhvr>
                                      <p:to x="100000" y="95000"/>
                                    </p:animScale>
                                    <p:animScale>
                                      <p:cBhvr>
                                        <p:cTn id="79" dur="166" decel="50000">
                                          <p:stCondLst>
                                            <p:cond delay="1834"/>
                                          </p:stCondLst>
                                        </p:cTn>
                                        <p:tgtEl>
                                          <p:spTgt spid="595">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597"/>
                                        </p:tgtEl>
                                        <p:attrNameLst>
                                          <p:attrName>style.visibility</p:attrName>
                                        </p:attrNameLst>
                                      </p:cBhvr>
                                      <p:to>
                                        <p:strVal val="visible"/>
                                      </p:to>
                                    </p:set>
                                    <p:animEffect transition="in" filter="wheel(1)">
                                      <p:cBhvr>
                                        <p:cTn id="84" dur="2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114" name="Google Shape;379;p14"/>
          <p:cNvSpPr txBox="1">
            <a:spLocks/>
          </p:cNvSpPr>
          <p:nvPr/>
        </p:nvSpPr>
        <p:spPr>
          <a:xfrm rot="1045419">
            <a:off x="377509" y="951150"/>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latin typeface="Times New Roman" pitchFamily="18" charset="0"/>
                <a:cs typeface="Times New Roman" pitchFamily="18" charset="0"/>
              </a:rPr>
              <a:t>LEARNING MATERIALS</a:t>
            </a:r>
            <a:endParaRPr lang="en-US" sz="2000" dirty="0">
              <a:latin typeface="Times New Roman" pitchFamily="18" charset="0"/>
              <a:cs typeface="Times New Roman" pitchFamily="18" charset="0"/>
            </a:endParaRPr>
          </a:p>
        </p:txBody>
      </p:sp>
      <p:sp>
        <p:nvSpPr>
          <p:cNvPr id="742" name="Google Shape;742;p18"/>
          <p:cNvSpPr txBox="1">
            <a:spLocks noGrp="1"/>
          </p:cNvSpPr>
          <p:nvPr>
            <p:ph type="subTitle" idx="4294967295"/>
          </p:nvPr>
        </p:nvSpPr>
        <p:spPr>
          <a:xfrm>
            <a:off x="685800" y="2788652"/>
            <a:ext cx="2819400" cy="1764298"/>
          </a:xfrm>
          <a:prstGeom prst="rect">
            <a:avLst/>
          </a:prstGeom>
        </p:spPr>
        <p:txBody>
          <a:bodyPr spcFirstLastPara="1" wrap="square" lIns="0" tIns="0" rIns="0" bIns="0" anchor="t" anchorCtr="0">
            <a:noAutofit/>
          </a:bodyPr>
          <a:lstStyle/>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TEST BOOKS</a:t>
            </a: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hlinkClick r:id="rId3"/>
              </a:rPr>
              <a:t>www.tutorialspoint.com</a:t>
            </a:r>
            <a:endParaRPr lang="en-US" sz="1200" b="1" dirty="0" smtClean="0">
              <a:latin typeface="Times New Roman" pitchFamily="18" charset="0"/>
              <a:cs typeface="Times New Roman" pitchFamily="18" charset="0"/>
            </a:endParaRP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hlinkClick r:id="rId4"/>
              </a:rPr>
              <a:t>www.javatpoint.com</a:t>
            </a:r>
            <a:endParaRPr lang="en-US" sz="1200" b="1" dirty="0" smtClean="0">
              <a:latin typeface="Times New Roman" pitchFamily="18" charset="0"/>
              <a:cs typeface="Times New Roman" pitchFamily="18" charset="0"/>
            </a:endParaRPr>
          </a:p>
          <a:p>
            <a:pPr marL="342900" lvl="0" algn="l" rtl="0">
              <a:spcBef>
                <a:spcPts val="600"/>
              </a:spcBef>
              <a:spcAft>
                <a:spcPts val="0"/>
              </a:spcAft>
              <a:buFont typeface="Wingdings" pitchFamily="2" charset="2"/>
              <a:buChar char="v"/>
            </a:pPr>
            <a:endParaRPr lang="en-US" sz="1200" b="1" dirty="0" smtClean="0">
              <a:latin typeface="Times New Roman" pitchFamily="18" charset="0"/>
              <a:cs typeface="Times New Roman" pitchFamily="18" charset="0"/>
            </a:endParaRPr>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744" name="Google Shape;744;p18"/>
          <p:cNvGrpSpPr/>
          <p:nvPr/>
        </p:nvGrpSpPr>
        <p:grpSpPr>
          <a:xfrm>
            <a:off x="5038937" y="624256"/>
            <a:ext cx="3428994" cy="3803332"/>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circle(in)">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2743200" cy="2679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CONTINOUSLY </a:t>
            </a:r>
            <a:r>
              <a:rPr lang="en-US" b="1" dirty="0" smtClean="0">
                <a:latin typeface="Times New Roman" pitchFamily="18" charset="0"/>
                <a:cs typeface="Times New Roman" pitchFamily="18" charset="0"/>
              </a:rPr>
              <a:t>ASSESSMENT</a:t>
            </a:r>
          </a:p>
          <a:p>
            <a:pPr marL="285750" lvl="0" indent="-285750" algn="l" rtl="0">
              <a:spcBef>
                <a:spcPts val="600"/>
              </a:spcBef>
              <a:spcAft>
                <a:spcPts val="0"/>
              </a:spcAft>
              <a:buFont typeface="Wingdings" pitchFamily="2" charset="2"/>
              <a:buChar char="Ø"/>
            </a:pPr>
            <a:r>
              <a:rPr lang="en-US" sz="1400" dirty="0" smtClean="0">
                <a:latin typeface="Times New Roman" pitchFamily="18" charset="0"/>
                <a:cs typeface="Times New Roman" pitchFamily="18" charset="0"/>
              </a:rPr>
              <a:t>Continuously assessment will be having 60 marks from assignments, group assignment and representation.so every student must attend all the assignment and presentation to get the 60 marks</a:t>
            </a:r>
            <a:endParaRPr sz="1400" dirty="0">
              <a:latin typeface="Times New Roman" pitchFamily="18" charset="0"/>
              <a:cs typeface="Times New Roman" pitchFamily="18" charset="0"/>
            </a:endParaRPr>
          </a:p>
        </p:txBody>
      </p:sp>
      <p:sp>
        <p:nvSpPr>
          <p:cNvPr id="859" name="Google Shape;859;p19"/>
          <p:cNvSpPr txBox="1">
            <a:spLocks noGrp="1"/>
          </p:cNvSpPr>
          <p:nvPr>
            <p:ph type="body" idx="2"/>
          </p:nvPr>
        </p:nvSpPr>
        <p:spPr>
          <a:xfrm>
            <a:off x="3782626" y="2299378"/>
            <a:ext cx="2618174" cy="2558372"/>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END EXAMS </a:t>
            </a:r>
            <a:r>
              <a:rPr lang="en-US" b="1" dirty="0" smtClean="0">
                <a:latin typeface="Times New Roman" pitchFamily="18" charset="0"/>
                <a:cs typeface="Times New Roman" pitchFamily="18" charset="0"/>
              </a:rPr>
              <a:t>MARKS</a:t>
            </a:r>
          </a:p>
          <a:p>
            <a:pPr marL="285750" lvl="0" indent="-285750" algn="l" rtl="0">
              <a:spcBef>
                <a:spcPts val="600"/>
              </a:spcBef>
              <a:spcAft>
                <a:spcPts val="0"/>
              </a:spcAft>
              <a:buFont typeface="Wingdings" pitchFamily="2" charset="2"/>
              <a:buChar char="Ø"/>
            </a:pPr>
            <a:r>
              <a:rPr lang="en-US" dirty="0" smtClean="0">
                <a:latin typeface="Times New Roman" pitchFamily="18" charset="0"/>
                <a:cs typeface="Times New Roman" pitchFamily="18" charset="0"/>
              </a:rPr>
              <a:t>End exams will carry 40 marks to have 100 marks which 60 marks from continuously assessment </a:t>
            </a:r>
            <a:endParaRPr lang="en-US" dirty="0" smtClean="0">
              <a:latin typeface="Times New Roman" pitchFamily="18" charset="0"/>
              <a:cs typeface="Times New Roman" pitchFamily="18" charset="0"/>
            </a:endParaRPr>
          </a:p>
        </p:txBody>
      </p:sp>
      <p:sp>
        <p:nvSpPr>
          <p:cNvPr id="860" name="Google Shape;860;p19"/>
          <p:cNvSpPr txBox="1">
            <a:spLocks noGrp="1"/>
          </p:cNvSpPr>
          <p:nvPr>
            <p:ph type="sldNum" idx="12"/>
          </p:nvPr>
        </p:nvSpPr>
        <p:spPr>
          <a:xfrm>
            <a:off x="8692588" y="4857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861" name="Google Shape;861;p19"/>
          <p:cNvGrpSpPr/>
          <p:nvPr/>
        </p:nvGrpSpPr>
        <p:grpSpPr>
          <a:xfrm>
            <a:off x="6495404" y="1849734"/>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9"/>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19"/>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19"/>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INTEGRATED METHODS OF ASSESSMENT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circle(in)">
                                      <p:cBhvr>
                                        <p:cTn id="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2207" name="Google Shape;2207;p34"/>
          <p:cNvSpPr txBox="1">
            <a:spLocks noGrp="1"/>
          </p:cNvSpPr>
          <p:nvPr>
            <p:ph type="subTitle" idx="4294967295"/>
          </p:nvPr>
        </p:nvSpPr>
        <p:spPr>
          <a:xfrm>
            <a:off x="685800" y="2021059"/>
            <a:ext cx="3048000" cy="90740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Times New Roman" pitchFamily="18" charset="0"/>
                <a:ea typeface="Barlow"/>
                <a:cs typeface="Times New Roman" pitchFamily="18" charset="0"/>
                <a:sym typeface="Barlow"/>
              </a:rPr>
              <a:t>Any questions</a:t>
            </a:r>
            <a:r>
              <a:rPr lang="en" sz="3600" b="1" dirty="0" smtClean="0">
                <a:solidFill>
                  <a:schemeClr val="accent1"/>
                </a:solidFill>
                <a:latin typeface="Times New Roman" pitchFamily="18" charset="0"/>
                <a:ea typeface="Barlow"/>
                <a:cs typeface="Times New Roman" pitchFamily="18" charset="0"/>
                <a:sym typeface="Barlow"/>
              </a:rPr>
              <a:t>?</a:t>
            </a:r>
            <a:endParaRPr sz="3600" b="1" dirty="0">
              <a:solidFill>
                <a:schemeClr val="accent1"/>
              </a:solidFill>
              <a:latin typeface="Times New Roman" pitchFamily="18" charset="0"/>
              <a:ea typeface="Barlow"/>
              <a:cs typeface="Times New Roman" pitchFamily="18" charset="0"/>
              <a:sym typeface="Barl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500</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Raleway Thin</vt:lpstr>
      <vt:lpstr>Barlow Light</vt:lpstr>
      <vt:lpstr>Calibri</vt:lpstr>
      <vt:lpstr>Barlow</vt:lpstr>
      <vt:lpstr>Times New Roman</vt:lpstr>
      <vt:lpstr>Wingdings</vt:lpstr>
      <vt:lpstr>Gaoler template</vt:lpstr>
      <vt:lpstr>Course Outline</vt:lpstr>
      <vt:lpstr>MODULE OBJECTIVE</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ICT OFFICER</dc:creator>
  <cp:lastModifiedBy>DSJ-TUTOR</cp:lastModifiedBy>
  <cp:revision>34</cp:revision>
  <dcterms:modified xsi:type="dcterms:W3CDTF">2022-02-15T08:19:04Z</dcterms:modified>
</cp:coreProperties>
</file>